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handoutMasterIdLst>
    <p:handoutMasterId r:id="rId26"/>
  </p:handoutMasterIdLst>
  <p:sldIdLst>
    <p:sldId id="284" r:id="rId2"/>
    <p:sldId id="263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68" r:id="rId12"/>
    <p:sldId id="269" r:id="rId13"/>
    <p:sldId id="271" r:id="rId14"/>
    <p:sldId id="272" r:id="rId15"/>
    <p:sldId id="273" r:id="rId16"/>
    <p:sldId id="275" r:id="rId17"/>
    <p:sldId id="276" r:id="rId18"/>
    <p:sldId id="279" r:id="rId19"/>
    <p:sldId id="280" r:id="rId20"/>
    <p:sldId id="287" r:id="rId21"/>
    <p:sldId id="281" r:id="rId22"/>
    <p:sldId id="285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518CC-ADAF-4B4B-A5B9-61692AEA9523}" type="datetimeFigureOut">
              <a:rPr lang="en-US" smtClean="0"/>
              <a:pPr/>
              <a:t>9/14/2010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7A8F1-F9D1-4310-8C0B-E2ADEB0376B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58C20-65C8-4567-BCEC-4DA8D775E715}" type="datetimeFigureOut">
              <a:rPr lang="en-US" smtClean="0"/>
              <a:pPr/>
              <a:t>9/14/2010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29AC8-0A01-42ED-83B4-F112661CA2C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total 943 std. examine in the region;</a:t>
            </a:r>
            <a:r>
              <a:rPr lang="en-US" baseline="0" dirty="0" smtClean="0"/>
              <a:t> 113 has goiter giving prevalence of 11.90 %. No student has </a:t>
            </a:r>
            <a:r>
              <a:rPr lang="en-US" baseline="0" dirty="0" err="1" smtClean="0"/>
              <a:t>Grd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goiter.the</a:t>
            </a:r>
            <a:r>
              <a:rPr lang="en-US" baseline="0" dirty="0" smtClean="0"/>
              <a:t> prevalence of goiter varies from lowest 3.5 in Jammu region to 21.2% in district </a:t>
            </a:r>
            <a:r>
              <a:rPr lang="en-US" baseline="0" dirty="0" err="1" smtClean="0"/>
              <a:t>Doda</a:t>
            </a:r>
            <a:r>
              <a:rPr lang="en-US" baseline="0" dirty="0" smtClean="0"/>
              <a:t>. Except a main district </a:t>
            </a:r>
            <a:r>
              <a:rPr lang="en-US" baseline="0" dirty="0" err="1" smtClean="0"/>
              <a:t>jammu</a:t>
            </a:r>
            <a:r>
              <a:rPr lang="en-US" baseline="0" dirty="0" smtClean="0"/>
              <a:t> goiter is problem of PH importance in all other districts of </a:t>
            </a:r>
            <a:r>
              <a:rPr lang="en-US" baseline="0" dirty="0" err="1" smtClean="0"/>
              <a:t>jammu</a:t>
            </a:r>
            <a:r>
              <a:rPr lang="en-US" baseline="0" dirty="0" smtClean="0"/>
              <a:t> region.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Prevalence of goiter was higher </a:t>
            </a:r>
            <a:r>
              <a:rPr lang="en-US" baseline="0" dirty="0" smtClean="0"/>
              <a:t> in females than in males(16.12%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10.10%) and higher in 9-12yrs old children than in younger children though the difference was statistically insignificant.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UI</a:t>
            </a:r>
            <a:r>
              <a:rPr lang="en-US" baseline="0" dirty="0" smtClean="0"/>
              <a:t> values were graded as recommended by WHO (box-1);</a:t>
            </a:r>
            <a:r>
              <a:rPr lang="en-US" dirty="0" smtClean="0"/>
              <a:t>Forty-nine percent of subjects</a:t>
            </a:r>
            <a:r>
              <a:rPr lang="en-US" baseline="0" dirty="0" smtClean="0"/>
              <a:t> in Jammu region had biochemical iodine deficiency, in which 6.7% have moderate and 42.5% mild deficiency, respectively.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total</a:t>
            </a:r>
            <a:r>
              <a:rPr lang="en-US" baseline="0" dirty="0" smtClean="0"/>
              <a:t> of 99 salt samples collected from children were analyzed for I2 contents by </a:t>
            </a:r>
            <a:r>
              <a:rPr lang="en-US" baseline="0" dirty="0" err="1" smtClean="0"/>
              <a:t>iodometric</a:t>
            </a:r>
            <a:r>
              <a:rPr lang="en-US" baseline="0" dirty="0" smtClean="0"/>
              <a:t> method.  Oval mean I2 contents of salt was 16.95±7.07(15.62-18.2)</a:t>
            </a:r>
            <a:r>
              <a:rPr lang="en-US" baseline="0" dirty="0" err="1" smtClean="0"/>
              <a:t>ppm</a:t>
            </a:r>
            <a:r>
              <a:rPr lang="en-US" baseline="0" dirty="0" smtClean="0"/>
              <a:t> .  Mean iodine contents of powder salt was 20.9ppm higher than </a:t>
            </a:r>
            <a:r>
              <a:rPr lang="en-US" baseline="0" dirty="0" err="1" smtClean="0"/>
              <a:t>crystelline</a:t>
            </a:r>
            <a:r>
              <a:rPr lang="en-US" baseline="0" dirty="0" smtClean="0"/>
              <a:t> salt 4.75ppm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present study based on clinical examination of 943SAC from six</a:t>
            </a:r>
            <a:r>
              <a:rPr lang="en-US" baseline="0" dirty="0" smtClean="0"/>
              <a:t> district in Jammu region indicates a Goiter prevalence of 11.98%.</a:t>
            </a:r>
            <a:r>
              <a:rPr lang="en-US" dirty="0" smtClean="0"/>
              <a:t>The goiter</a:t>
            </a:r>
            <a:r>
              <a:rPr lang="en-US" baseline="0" dirty="0" smtClean="0"/>
              <a:t> prevalence reported by this study was consistent with recent studies from the sub- Himalayan belt. </a:t>
            </a:r>
            <a:r>
              <a:rPr lang="en-US" baseline="0" dirty="0" err="1" smtClean="0"/>
              <a:t>Todeja</a:t>
            </a:r>
            <a:r>
              <a:rPr lang="en-US" baseline="0" dirty="0" smtClean="0"/>
              <a:t> et </a:t>
            </a:r>
            <a:r>
              <a:rPr lang="en-US" baseline="0" dirty="0" err="1" smtClean="0"/>
              <a:t>al.,on</a:t>
            </a:r>
            <a:r>
              <a:rPr lang="en-US" baseline="0" dirty="0" smtClean="0"/>
              <a:t> behalf of ICMR , reported an overall goiter prevalence of 4.78% in 15 district  of 10 </a:t>
            </a:r>
            <a:r>
              <a:rPr lang="en-US" baseline="0" dirty="0" err="1" smtClean="0"/>
              <a:t>states.sahu</a:t>
            </a:r>
            <a:r>
              <a:rPr lang="en-US" baseline="0" dirty="0" smtClean="0"/>
              <a:t> et al. reported a goiter prevalence of 13.1%from </a:t>
            </a:r>
            <a:r>
              <a:rPr lang="en-US" baseline="0" dirty="0" err="1" smtClean="0"/>
              <a:t>orissa.Biswas</a:t>
            </a:r>
            <a:r>
              <a:rPr lang="en-US" baseline="0" dirty="0" smtClean="0"/>
              <a:t> et </a:t>
            </a:r>
            <a:r>
              <a:rPr lang="en-US" baseline="0" dirty="0" err="1" smtClean="0"/>
              <a:t>al.reported</a:t>
            </a:r>
            <a:r>
              <a:rPr lang="en-US" baseline="0" dirty="0" smtClean="0"/>
              <a:t> a goiter prevalence of 11.3% from west Bengal and </a:t>
            </a:r>
            <a:r>
              <a:rPr lang="en-US" baseline="0" dirty="0" err="1" smtClean="0"/>
              <a:t>Umesh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kapil</a:t>
            </a:r>
            <a:r>
              <a:rPr lang="en-US" baseline="0" dirty="0" smtClean="0"/>
              <a:t> et al. reported goiter prevalence of 12.1%from </a:t>
            </a:r>
            <a:r>
              <a:rPr lang="en-US" baseline="0" dirty="0" err="1" smtClean="0"/>
              <a:t>kangra</a:t>
            </a:r>
            <a:r>
              <a:rPr lang="en-US" baseline="0" dirty="0" smtClean="0"/>
              <a:t> district of </a:t>
            </a:r>
            <a:r>
              <a:rPr lang="en-US" baseline="0" dirty="0" err="1" smtClean="0"/>
              <a:t>himachal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pradesh</a:t>
            </a:r>
            <a:r>
              <a:rPr lang="en-US" baseline="0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</a:t>
            </a:r>
            <a:r>
              <a:rPr lang="en-US" baseline="0" dirty="0" smtClean="0"/>
              <a:t> study we observed higher goiter prevalence 13.0% in girls than in boys (10.1%) .Survey conducted by GOI revealed a prevalence of 29.3% in Boys and 47.2% in girls in district </a:t>
            </a:r>
            <a:r>
              <a:rPr lang="en-US" baseline="0" dirty="0" err="1" smtClean="0"/>
              <a:t>philibit</a:t>
            </a:r>
            <a:r>
              <a:rPr lang="en-US" baseline="0" dirty="0" smtClean="0"/>
              <a:t> and prevalence of ----- in dist </a:t>
            </a:r>
            <a:r>
              <a:rPr lang="en-US" baseline="0" dirty="0" err="1" smtClean="0"/>
              <a:t>puranpur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Sahu</a:t>
            </a:r>
            <a:r>
              <a:rPr lang="en-US" baseline="0" dirty="0" smtClean="0"/>
              <a:t> et al. showed a prev. of 23.124% in girls and 17.3% </a:t>
            </a:r>
            <a:r>
              <a:rPr lang="en-US" baseline="0" smtClean="0"/>
              <a:t>in boys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18</a:t>
            </a:fld>
            <a:endParaRPr lang="en-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goiter prevalence reported</a:t>
            </a:r>
            <a:r>
              <a:rPr lang="en-US" baseline="0" dirty="0" smtClean="0"/>
              <a:t> by this study was consistence with recent studies from the region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9AC8-0A01-42ED-83B4-F112661CA2C1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gahealth.nic.in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143000"/>
            <a:ext cx="733044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on Prevalence of Iodine Deficiency Disorder and Salt Consumption Patterns in Jammu Region 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19400"/>
            <a:ext cx="7406640" cy="17526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Imtiyaz</a:t>
            </a:r>
            <a:r>
              <a:rPr lang="en-US" sz="3200" dirty="0" smtClean="0"/>
              <a:t> A </a:t>
            </a:r>
            <a:r>
              <a:rPr lang="en-US" sz="3200" dirty="0" err="1" smtClean="0"/>
              <a:t>Bhat</a:t>
            </a:r>
            <a:r>
              <a:rPr lang="en-US" sz="3200" dirty="0" smtClean="0"/>
              <a:t>,  </a:t>
            </a:r>
            <a:r>
              <a:rPr lang="en-US" sz="3200" dirty="0" err="1" smtClean="0"/>
              <a:t>Iqbal</a:t>
            </a:r>
            <a:r>
              <a:rPr lang="en-US" sz="3200" dirty="0" smtClean="0"/>
              <a:t> M </a:t>
            </a:r>
            <a:r>
              <a:rPr lang="en-US" sz="3200" dirty="0" err="1" smtClean="0"/>
              <a:t>Pandit</a:t>
            </a:r>
            <a:r>
              <a:rPr lang="en-US" sz="3200" dirty="0" smtClean="0"/>
              <a:t> ,  S </a:t>
            </a:r>
            <a:r>
              <a:rPr lang="en-US" sz="3200" dirty="0" err="1" smtClean="0"/>
              <a:t>Mudassar</a:t>
            </a:r>
            <a:endParaRPr lang="en-IN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3505200"/>
            <a:ext cx="6492240" cy="762000"/>
          </a:xfrm>
          <a:prstGeom prst="rect">
            <a:avLst/>
          </a:prstGeom>
        </p:spPr>
        <p:txBody>
          <a:bodyPr tIns="0">
            <a:normAutofit fontScale="85000" lnSpcReduction="20000"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32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Indian Journal of Community Medicine Vol.33,No1, January 2008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29000" y="4800600"/>
            <a:ext cx="5181600" cy="12954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Dr.Ramesh Pawar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Moderator: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Dr.B.S.Garg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828800" y="0"/>
            <a:ext cx="556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FF00"/>
                </a:solidFill>
              </a:rPr>
              <a:t>On spot casual urine sample were collected from 134 of selected subjects in the school. </a:t>
            </a:r>
          </a:p>
        </p:txBody>
      </p:sp>
      <p:sp>
        <p:nvSpPr>
          <p:cNvPr id="9" name="Down Arrow 8"/>
          <p:cNvSpPr/>
          <p:nvPr/>
        </p:nvSpPr>
        <p:spPr>
          <a:xfrm>
            <a:off x="4343400" y="9906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ounded Rectangle 9"/>
          <p:cNvSpPr/>
          <p:nvPr/>
        </p:nvSpPr>
        <p:spPr>
          <a:xfrm>
            <a:off x="1828800" y="1295400"/>
            <a:ext cx="5638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Urine sample were collected in wide mouthed 100 ml plastic bottle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43400" y="22860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ounded Rectangle 11"/>
          <p:cNvSpPr/>
          <p:nvPr/>
        </p:nvSpPr>
        <p:spPr>
          <a:xfrm>
            <a:off x="1828800" y="2590800"/>
            <a:ext cx="5715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Few drops of toluene were added; bottle closed with an inner lid 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343400" y="36576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ounded Rectangle 13"/>
          <p:cNvSpPr/>
          <p:nvPr/>
        </p:nvSpPr>
        <p:spPr>
          <a:xfrm>
            <a:off x="1828800" y="3962400"/>
            <a:ext cx="5638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transported under cold condition to laboratory at Dept. of Biochemistry (SKIMS)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4343400" y="50292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ounded Rectangle 15"/>
          <p:cNvSpPr/>
          <p:nvPr/>
        </p:nvSpPr>
        <p:spPr>
          <a:xfrm>
            <a:off x="1828800" y="5410200"/>
            <a:ext cx="5562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The urine sample were  </a:t>
            </a:r>
            <a:r>
              <a:rPr lang="en-US" sz="2000" dirty="0" smtClean="0">
                <a:solidFill>
                  <a:srgbClr val="FFFF00"/>
                </a:solidFill>
              </a:rPr>
              <a:t>analyzed  by Ammonium Persulphate Method for Urinary Iodine</a:t>
            </a:r>
            <a:r>
              <a:rPr lang="en-US" sz="2000" dirty="0" smtClean="0"/>
              <a:t> And Result express in </a:t>
            </a:r>
            <a:r>
              <a:rPr lang="en-US" sz="2000" dirty="0" err="1" smtClean="0"/>
              <a:t>ug</a:t>
            </a:r>
            <a:r>
              <a:rPr lang="en-US" sz="2000" dirty="0" smtClean="0"/>
              <a:t>/l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81000" y="228600"/>
            <a:ext cx="685800" cy="617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U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L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U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M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us.123rf.com/400wm/400/400/tootles/tootles0604/tootles060400109/385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0950" y="228600"/>
            <a:ext cx="13335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Salt sample analyzed for Iodine Content </a:t>
            </a:r>
            <a:endParaRPr lang="en-IN" dirty="0"/>
          </a:p>
        </p:txBody>
      </p:sp>
      <p:sp>
        <p:nvSpPr>
          <p:cNvPr id="5" name="Rounded Rectangle 4"/>
          <p:cNvSpPr/>
          <p:nvPr/>
        </p:nvSpPr>
        <p:spPr>
          <a:xfrm>
            <a:off x="2743200" y="1676400"/>
            <a:ext cx="64008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Study subject were asked about the type of salt consumed at Home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0" y="3429000"/>
            <a:ext cx="6400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5% of subjects were asked to bring  50g salt from home in polythene pouches for the purpose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743200" y="5181600"/>
            <a:ext cx="6400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FF00"/>
                </a:solidFill>
              </a:rPr>
              <a:t>Salt were analyzed for iodine content by trimetric analysis</a:t>
            </a:r>
            <a:r>
              <a:rPr lang="en-US" sz="2800" dirty="0" smtClean="0"/>
              <a:t>  &amp; result were expressed as  Iodine ppm</a:t>
            </a:r>
          </a:p>
        </p:txBody>
      </p:sp>
      <p:pic>
        <p:nvPicPr>
          <p:cNvPr id="1026" name="Picture 2" descr="http://product-image.tradeindia.com/00336708/b/0/Crystal-Sa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35100"/>
            <a:ext cx="2667000" cy="2832100"/>
          </a:xfrm>
          <a:prstGeom prst="rect">
            <a:avLst/>
          </a:prstGeom>
          <a:noFill/>
        </p:spPr>
      </p:pic>
      <p:pic>
        <p:nvPicPr>
          <p:cNvPr id="1028" name="Picture 4" descr="http://174.123.135.195/uploads05/3/0/A15197082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02394"/>
            <a:ext cx="2590800" cy="2455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total of 943 SAC were examined in the region ; in that 113 had goiter giving prevalence of 11.90%</a:t>
            </a:r>
          </a:p>
          <a:p>
            <a:r>
              <a:rPr lang="en-US" dirty="0" smtClean="0"/>
              <a:t>No student had grade two goiter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Prevalence of Goiter across various districts in Jammu region</a:t>
            </a:r>
            <a:endParaRPr lang="en-I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524000"/>
          <a:ext cx="8839201" cy="51815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62743"/>
                <a:gridCol w="1262743"/>
                <a:gridCol w="1262743"/>
                <a:gridCol w="1262743"/>
                <a:gridCol w="1262743"/>
                <a:gridCol w="1262743"/>
                <a:gridCol w="1262743"/>
              </a:tblGrid>
              <a:tr h="931265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Name of District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No. of students</a:t>
                      </a:r>
                      <a:r>
                        <a:rPr lang="en-US" sz="1600" b="0" baseline="0" dirty="0" smtClean="0"/>
                        <a:t> examined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G0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G1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G2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Total (%)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Remark</a:t>
                      </a:r>
                      <a:endParaRPr lang="en-IN" sz="1600" b="0" dirty="0"/>
                    </a:p>
                  </a:txBody>
                  <a:tcPr/>
                </a:tc>
              </a:tr>
              <a:tr h="716357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Jammu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173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167(96.5)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6(3.5)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not a PH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Kathua</a:t>
                      </a:r>
                      <a:r>
                        <a:rPr lang="en-US" sz="1600" b="0" dirty="0" smtClean="0"/>
                        <a:t> 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155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139(89.2)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16(10.3)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10.3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PH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Rajouri</a:t>
                      </a:r>
                      <a:r>
                        <a:rPr lang="en-US" sz="1600" b="0" dirty="0" smtClean="0"/>
                        <a:t> 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156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139(89.7)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17(10.8)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10.8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PH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Poonch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163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141(86.6)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22(13.4)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13.4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PH</a:t>
                      </a:r>
                      <a:r>
                        <a:rPr lang="en-US" sz="1600" b="0" baseline="0" dirty="0" smtClean="0"/>
                        <a:t>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Doda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146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115(78.6)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31(21.2)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21.2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baseline="0" dirty="0" smtClean="0"/>
                        <a:t> PH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Udhampur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129(86)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21(14.0)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14.0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PH problem</a:t>
                      </a:r>
                      <a:endParaRPr lang="en-IN" sz="1600" b="0" dirty="0"/>
                    </a:p>
                  </a:txBody>
                  <a:tcPr/>
                </a:tc>
              </a:tr>
              <a:tr h="588996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Total 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943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830(881)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113(11.9)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11.9</a:t>
                      </a:r>
                      <a:endParaRPr lang="en-IN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Gtr</a:t>
                      </a:r>
                      <a:r>
                        <a:rPr lang="en-US" sz="1600" b="0" dirty="0" smtClean="0"/>
                        <a:t> PH problem</a:t>
                      </a:r>
                      <a:endParaRPr lang="en-IN" sz="16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Prevalence of goiter according to sex and age group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1752600"/>
          <a:ext cx="7499352" cy="424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892"/>
                <a:gridCol w="1249892"/>
                <a:gridCol w="1249892"/>
                <a:gridCol w="1249892"/>
                <a:gridCol w="1249892"/>
                <a:gridCol w="1249892"/>
              </a:tblGrid>
              <a:tr h="126150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Gender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No. of students examined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G1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G2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% 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Gtr.</a:t>
                      </a:r>
                      <a:endParaRPr lang="en-IN" sz="2000" dirty="0"/>
                    </a:p>
                  </a:txBody>
                  <a:tcPr/>
                </a:tc>
              </a:tr>
              <a:tr h="5116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Male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475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427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48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10.1</a:t>
                      </a:r>
                      <a:endParaRPr lang="en-IN" sz="2000" dirty="0"/>
                    </a:p>
                  </a:txBody>
                  <a:tcPr/>
                </a:tc>
              </a:tr>
              <a:tr h="5116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Female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468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403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13.0</a:t>
                      </a:r>
                      <a:endParaRPr lang="en-IN" sz="2000" dirty="0"/>
                    </a:p>
                  </a:txBody>
                  <a:tcPr/>
                </a:tc>
              </a:tr>
              <a:tr h="8830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Age group</a:t>
                      </a:r>
                      <a:r>
                        <a:rPr lang="en-US" sz="2000" baseline="0" dirty="0" smtClean="0"/>
                        <a:t> (yrs)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/>
                </a:tc>
              </a:tr>
              <a:tr h="5116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6-8 yrs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375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335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10.6</a:t>
                      </a:r>
                      <a:endParaRPr lang="en-IN" sz="2000" dirty="0"/>
                    </a:p>
                  </a:txBody>
                  <a:tcPr/>
                </a:tc>
              </a:tr>
              <a:tr h="5116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9-12+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568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495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73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12.8</a:t>
                      </a:r>
                      <a:endParaRPr lang="en-IN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/>
          <a:lstStyle/>
          <a:p>
            <a:r>
              <a:rPr lang="en-US" dirty="0" smtClean="0"/>
              <a:t>Urine analysis results:-</a:t>
            </a:r>
            <a:endParaRPr lang="en-IN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762000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Urinary iodine excretion in various district in Jammu region: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828800"/>
          <a:ext cx="6858000" cy="3080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</a:tblGrid>
              <a:tr h="70338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District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No.student</a:t>
                      </a:r>
                      <a:r>
                        <a:rPr lang="en-US" sz="2000" dirty="0" smtClean="0"/>
                        <a:t> examined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Median (UI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ug</a:t>
                      </a:r>
                      <a:r>
                        <a:rPr lang="en-US" sz="2000" baseline="0" dirty="0" smtClean="0"/>
                        <a:t>/L)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Jammu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Poonch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99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Rajouri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102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Udhampur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91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Kathua</a:t>
                      </a:r>
                      <a:r>
                        <a:rPr lang="en-US" sz="2000" dirty="0" smtClean="0"/>
                        <a:t>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98</a:t>
                      </a:r>
                      <a:endParaRPr lang="en-IN" sz="2000" dirty="0"/>
                    </a:p>
                  </a:txBody>
                  <a:tcPr/>
                </a:tc>
              </a:tr>
              <a:tr h="39077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Doda</a:t>
                      </a:r>
                      <a:r>
                        <a:rPr lang="en-US" sz="2000" dirty="0" smtClean="0"/>
                        <a:t>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87</a:t>
                      </a:r>
                      <a:endParaRPr lang="en-IN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5105400"/>
          <a:ext cx="7499349" cy="175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99783"/>
                <a:gridCol w="2499783"/>
                <a:gridCol w="2499783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Urinary iodine excretion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urine sample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Deficiency Grade 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&lt;20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ug</a:t>
                      </a:r>
                      <a:r>
                        <a:rPr lang="en-US" baseline="0" dirty="0" smtClean="0"/>
                        <a:t>/L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Sever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20-40ug/L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6.7%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50-99ug/L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42.53%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Mild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analysis:-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1651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r>
                        <a:rPr lang="en-US" baseline="0" dirty="0" smtClean="0"/>
                        <a:t> I2 content of  powder salt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I2 content of crystalline salt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Overall mean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20.9(SD</a:t>
                      </a:r>
                      <a:r>
                        <a:rPr lang="en-US" baseline="0" dirty="0" smtClean="0"/>
                        <a:t> 6.64)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4.75(SD 2.4)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16.95±7.07(15.62-18.2</a:t>
                      </a:r>
                      <a:r>
                        <a:rPr lang="en-US" baseline="0" dirty="0" smtClean="0"/>
                        <a:t> ppm)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3505200"/>
          <a:ext cx="6096000" cy="266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Salt consumption pattern in Jammu region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salt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student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Iodine content &gt; 15ppm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Powder</a:t>
                      </a:r>
                      <a:r>
                        <a:rPr lang="en-US" baseline="0" dirty="0" smtClean="0"/>
                        <a:t> salt consumption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74.47%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98.17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Crystalline salt consumption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25.02%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3.87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19200" y="1447800"/>
          <a:ext cx="7715248" cy="5279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12"/>
                <a:gridCol w="1928812"/>
                <a:gridCol w="1928812"/>
                <a:gridCol w="1928812"/>
              </a:tblGrid>
              <a:tr h="45044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Name of study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Place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Author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Results </a:t>
                      </a:r>
                      <a:endParaRPr lang="en-IN" sz="2000" dirty="0"/>
                    </a:p>
                  </a:txBody>
                  <a:tcPr/>
                </a:tc>
              </a:tr>
              <a:tr h="77747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Present study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Six districts of Jammu region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Imtiyaz</a:t>
                      </a:r>
                      <a:r>
                        <a:rPr lang="en-US" sz="2000" baseline="0" dirty="0" smtClean="0"/>
                        <a:t> A Bhatt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Goiter</a:t>
                      </a:r>
                      <a:r>
                        <a:rPr lang="en-US" sz="2000" baseline="0" dirty="0" smtClean="0"/>
                        <a:t> prevalence 11.98%</a:t>
                      </a:r>
                      <a:endParaRPr lang="en-IN" sz="2000" dirty="0"/>
                    </a:p>
                  </a:txBody>
                  <a:tcPr/>
                </a:tc>
              </a:tr>
              <a:tr h="144388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On behalf of ICMR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Sub</a:t>
                      </a:r>
                      <a:r>
                        <a:rPr lang="en-US" sz="2000" baseline="0" dirty="0" smtClean="0"/>
                        <a:t> Himalayan belt</a:t>
                      </a:r>
                    </a:p>
                    <a:p>
                      <a:r>
                        <a:rPr lang="en-US" sz="2000" baseline="0" dirty="0" smtClean="0"/>
                        <a:t>15 district of 10 states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Toteja</a:t>
                      </a:r>
                      <a:r>
                        <a:rPr lang="en-US" sz="2000" dirty="0" smtClean="0"/>
                        <a:t> et</a:t>
                      </a:r>
                      <a:r>
                        <a:rPr lang="en-US" sz="2000" baseline="0" dirty="0" smtClean="0"/>
                        <a:t> al.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Goiter prev.</a:t>
                      </a:r>
                      <a:r>
                        <a:rPr lang="en-US" sz="2000" baseline="0" dirty="0" smtClean="0"/>
                        <a:t> of 4.78%</a:t>
                      </a:r>
                      <a:endParaRPr lang="en-IN" sz="2000" dirty="0"/>
                    </a:p>
                  </a:txBody>
                  <a:tcPr/>
                </a:tc>
              </a:tr>
              <a:tr h="45044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Study from </a:t>
                      </a:r>
                      <a:r>
                        <a:rPr lang="en-US" sz="2000" dirty="0" err="1" smtClean="0"/>
                        <a:t>orisa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Orissa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Sahu</a:t>
                      </a:r>
                      <a:r>
                        <a:rPr lang="en-US" sz="2000" dirty="0" smtClean="0"/>
                        <a:t> et al</a:t>
                      </a:r>
                      <a:r>
                        <a:rPr lang="en-US" sz="2000" baseline="0" dirty="0" smtClean="0"/>
                        <a:t>.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13.1%</a:t>
                      </a:r>
                      <a:endParaRPr lang="en-IN" sz="2000" dirty="0"/>
                    </a:p>
                  </a:txBody>
                  <a:tcPr/>
                </a:tc>
              </a:tr>
              <a:tr h="77747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Study</a:t>
                      </a:r>
                      <a:r>
                        <a:rPr lang="en-US" sz="2000" baseline="0" dirty="0" smtClean="0"/>
                        <a:t> from west Bengal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West Bengal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Biswas</a:t>
                      </a:r>
                      <a:r>
                        <a:rPr lang="en-US" sz="2000" dirty="0" smtClean="0"/>
                        <a:t> et al.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11.3%</a:t>
                      </a:r>
                      <a:endParaRPr lang="en-IN" sz="2000" dirty="0"/>
                    </a:p>
                  </a:txBody>
                  <a:tcPr/>
                </a:tc>
              </a:tr>
              <a:tr h="45044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Himachal </a:t>
                      </a:r>
                      <a:r>
                        <a:rPr lang="en-US" sz="2000" dirty="0" err="1" smtClean="0"/>
                        <a:t>pradesh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Kangra</a:t>
                      </a:r>
                      <a:r>
                        <a:rPr lang="en-US" sz="2000" baseline="0" dirty="0" smtClean="0"/>
                        <a:t> district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Umesh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kapil</a:t>
                      </a:r>
                      <a:r>
                        <a:rPr lang="en-US" sz="2000" dirty="0" smtClean="0"/>
                        <a:t> et al.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12.1%</a:t>
                      </a:r>
                      <a:endParaRPr lang="en-IN" sz="2000" dirty="0"/>
                    </a:p>
                  </a:txBody>
                  <a:tcPr/>
                </a:tc>
              </a:tr>
              <a:tr h="450442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Goiter prevalence by sex: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371599" y="1353544"/>
          <a:ext cx="7509511" cy="538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02"/>
                <a:gridCol w="1594402"/>
                <a:gridCol w="2353061"/>
                <a:gridCol w="1967646"/>
              </a:tblGrid>
              <a:tr h="64281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Name of study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Place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Goiter</a:t>
                      </a:r>
                      <a:r>
                        <a:rPr lang="en-US" sz="2000" baseline="0" dirty="0" smtClean="0"/>
                        <a:t> prev. Boys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Goiter </a:t>
                      </a:r>
                      <a:r>
                        <a:rPr lang="en-US" sz="2000" dirty="0" err="1" smtClean="0"/>
                        <a:t>pre.Girls</a:t>
                      </a:r>
                      <a:endParaRPr lang="en-IN" sz="2000" dirty="0"/>
                    </a:p>
                  </a:txBody>
                  <a:tcPr/>
                </a:tc>
              </a:tr>
              <a:tr h="92229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Present study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Six districts of Jammu region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10.1%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13.0%</a:t>
                      </a:r>
                      <a:endParaRPr lang="en-IN" sz="2000" dirty="0"/>
                    </a:p>
                  </a:txBody>
                  <a:tcPr/>
                </a:tc>
              </a:tr>
              <a:tr h="12017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GOI</a:t>
                      </a:r>
                      <a:r>
                        <a:rPr lang="en-US" sz="2000" baseline="0" dirty="0" smtClean="0"/>
                        <a:t> survey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err="1" smtClean="0"/>
                        <a:t>Pilibhit</a:t>
                      </a:r>
                      <a:r>
                        <a:rPr lang="en-US" sz="2000" baseline="0" dirty="0" smtClean="0"/>
                        <a:t> district</a:t>
                      </a:r>
                    </a:p>
                    <a:p>
                      <a:endParaRPr lang="en-US" sz="2000" baseline="0" dirty="0" smtClean="0"/>
                    </a:p>
                    <a:p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29.3%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47.2%</a:t>
                      </a:r>
                      <a:endParaRPr lang="en-IN" sz="2000" dirty="0"/>
                    </a:p>
                  </a:txBody>
                  <a:tcPr/>
                </a:tc>
              </a:tr>
              <a:tr h="922295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Puranpur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7.3%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17%</a:t>
                      </a:r>
                    </a:p>
                    <a:p>
                      <a:endParaRPr lang="en-US" sz="2000" dirty="0" smtClean="0"/>
                    </a:p>
                    <a:p>
                      <a:endParaRPr lang="en-IN" sz="2000" dirty="0"/>
                    </a:p>
                  </a:txBody>
                  <a:tcPr/>
                </a:tc>
              </a:tr>
              <a:tr h="629109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Sahu</a:t>
                      </a:r>
                      <a:r>
                        <a:rPr lang="en-US" sz="2000" baseline="0" dirty="0" smtClean="0"/>
                        <a:t> et al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Orrisa</a:t>
                      </a:r>
                      <a:r>
                        <a:rPr lang="en-US" sz="2000" dirty="0" smtClean="0"/>
                        <a:t> 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17.3%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23.124%</a:t>
                      </a:r>
                      <a:endParaRPr lang="en-IN" sz="2000" dirty="0"/>
                    </a:p>
                  </a:txBody>
                  <a:tcPr/>
                </a:tc>
              </a:tr>
              <a:tr h="728967">
                <a:tc gridSpan="4"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Goiter prevalence by age:</a:t>
            </a:r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1219200"/>
          <a:ext cx="60960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study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Prev.older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childs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9-12yr old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Prev. young </a:t>
                      </a:r>
                      <a:r>
                        <a:rPr lang="en-US" dirty="0" err="1" smtClean="0"/>
                        <a:t>childrn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6-8 yr old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study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Six district of Jammu region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10.6%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Zargar</a:t>
                      </a:r>
                      <a:r>
                        <a:rPr lang="en-US" baseline="0" dirty="0" smtClean="0"/>
                        <a:t> et al.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50.6%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30.2%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study epidemiology of Iodine deficiency disorder.</a:t>
            </a:r>
          </a:p>
          <a:p>
            <a:r>
              <a:rPr lang="en-US" dirty="0" smtClean="0"/>
              <a:t>To study how to read a journal article.</a:t>
            </a:r>
          </a:p>
          <a:p>
            <a:r>
              <a:rPr lang="en-US" dirty="0" smtClean="0"/>
              <a:t>To study sampling method.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has been marked improvement in the goiter situation in the region, this could be due to</a:t>
            </a:r>
          </a:p>
          <a:p>
            <a:r>
              <a:rPr lang="en-US" dirty="0" smtClean="0"/>
              <a:t>Increase in awareness about benefits of iodized salt</a:t>
            </a:r>
          </a:p>
          <a:p>
            <a:r>
              <a:rPr lang="en-US" dirty="0" smtClean="0"/>
              <a:t>Wide availability of iodized salt</a:t>
            </a:r>
          </a:p>
          <a:p>
            <a:r>
              <a:rPr lang="en-US" dirty="0" smtClean="0"/>
              <a:t>Improved socio-economic condition of the population with better purchasing power</a:t>
            </a:r>
          </a:p>
          <a:p>
            <a:r>
              <a:rPr lang="en-US" dirty="0" smtClean="0"/>
              <a:t>&gt;75% consumes powder salt , 98.5% powder salt having iodine contents  &gt; 15ppm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study has shown that the region is in a state of nutritional transition from iodine deficiency to iodine sufficiency, yet complementary should not be allowed to overtake the measure to sustained drive to eliminate the menace.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sz="2000" dirty="0" err="1" smtClean="0"/>
              <a:t>Degroot</a:t>
            </a:r>
            <a:r>
              <a:rPr lang="en-IN" sz="2000" dirty="0" smtClean="0"/>
              <a:t> and Jameson (Endocrinology) IDD 4 Edition Vol. page No. 1529.</a:t>
            </a:r>
          </a:p>
          <a:p>
            <a:r>
              <a:rPr lang="en-IN" sz="2000" dirty="0" smtClean="0"/>
              <a:t>.Citizen Charter. National Iodine deficiency disorder control program and nutrition. Available from: </a:t>
            </a:r>
            <a:r>
              <a:rPr lang="en-IN" sz="2000" dirty="0" smtClean="0">
                <a:hlinkClick r:id="rId2"/>
              </a:rPr>
              <a:t>http://www.negahealth.nic.in</a:t>
            </a:r>
            <a:r>
              <a:rPr lang="en-IN" sz="2000" dirty="0" smtClean="0"/>
              <a:t>.</a:t>
            </a:r>
          </a:p>
          <a:p>
            <a:r>
              <a:rPr lang="en-IN" sz="2000" dirty="0" smtClean="0"/>
              <a:t>Measuring change in nutritional status. WHO: Geneva;</a:t>
            </a:r>
            <a:r>
              <a:rPr lang="fr-FR" sz="2000" dirty="0" smtClean="0"/>
              <a:t>1983, </a:t>
            </a:r>
            <a:r>
              <a:rPr lang="fr-FR" sz="2000" dirty="0" err="1" smtClean="0"/>
              <a:t>Annexure</a:t>
            </a:r>
            <a:r>
              <a:rPr lang="fr-FR" sz="2000" dirty="0" smtClean="0"/>
              <a:t> - 2, p. 51.</a:t>
            </a:r>
          </a:p>
          <a:p>
            <a:r>
              <a:rPr lang="en-IN" sz="2000" dirty="0" smtClean="0"/>
              <a:t>WHO/UNICEF/ICCIDD, Joint consultation: Progress towards elimination of Iodine Deficiency Disorders (IDD).</a:t>
            </a:r>
          </a:p>
          <a:p>
            <a:r>
              <a:rPr lang="en-IN" sz="2000" dirty="0" err="1" smtClean="0"/>
              <a:t>Toteja</a:t>
            </a:r>
            <a:r>
              <a:rPr lang="en-IN" sz="2000" dirty="0" smtClean="0"/>
              <a:t> GS, Singh, P, Dillon BS, </a:t>
            </a:r>
            <a:r>
              <a:rPr lang="en-IN" sz="2000" dirty="0" err="1" smtClean="0"/>
              <a:t>Saxena</a:t>
            </a:r>
            <a:r>
              <a:rPr lang="en-IN" sz="2000" dirty="0" smtClean="0"/>
              <a:t> BN. Central </a:t>
            </a:r>
            <a:r>
              <a:rPr lang="en-IN" sz="2000" dirty="0" err="1" smtClean="0"/>
              <a:t>Coordinatin</a:t>
            </a:r>
            <a:r>
              <a:rPr lang="en-IN" sz="2000" dirty="0" smtClean="0"/>
              <a:t> unit Kashmir (India): IDD in 15 districts of India. Indian J </a:t>
            </a:r>
            <a:r>
              <a:rPr lang="en-IN" sz="2000" dirty="0" err="1" smtClean="0"/>
              <a:t>Pediatr</a:t>
            </a:r>
            <a:r>
              <a:rPr lang="en-IN" sz="2000" dirty="0" smtClean="0"/>
              <a:t> 2004;7:25-8.</a:t>
            </a:r>
          </a:p>
          <a:p>
            <a:r>
              <a:rPr lang="en-IN" sz="2000" dirty="0" err="1" smtClean="0"/>
              <a:t>Sahu</a:t>
            </a:r>
            <a:r>
              <a:rPr lang="en-IN" sz="2000" dirty="0" smtClean="0"/>
              <a:t> T, </a:t>
            </a:r>
            <a:r>
              <a:rPr lang="en-IN" sz="2000" dirty="0" err="1" smtClean="0"/>
              <a:t>Sarani</a:t>
            </a:r>
            <a:r>
              <a:rPr lang="en-IN" sz="2000" dirty="0" smtClean="0"/>
              <a:t> NC, </a:t>
            </a:r>
            <a:r>
              <a:rPr lang="en-IN" sz="2000" dirty="0" err="1" smtClean="0"/>
              <a:t>Satpathy</a:t>
            </a:r>
            <a:r>
              <a:rPr lang="en-IN" sz="2000" dirty="0" smtClean="0"/>
              <a:t> DM, </a:t>
            </a:r>
            <a:r>
              <a:rPr lang="en-IN" sz="2000" dirty="0" err="1" smtClean="0"/>
              <a:t>Behorar</a:t>
            </a:r>
            <a:r>
              <a:rPr lang="en-IN" sz="2000" dirty="0" smtClean="0"/>
              <a:t> TR. Prevalence of </a:t>
            </a:r>
            <a:r>
              <a:rPr lang="en-IN" sz="2000" dirty="0" err="1" smtClean="0"/>
              <a:t>Goiter</a:t>
            </a:r>
            <a:r>
              <a:rPr lang="en-IN" sz="2000" dirty="0" smtClean="0"/>
              <a:t> in 6-12 year old children of </a:t>
            </a:r>
            <a:r>
              <a:rPr lang="en-IN" sz="2000" dirty="0" err="1" smtClean="0"/>
              <a:t>Kandhamal</a:t>
            </a:r>
            <a:r>
              <a:rPr lang="en-IN" sz="2000" dirty="0" smtClean="0"/>
              <a:t> district in Orissa. Indian J Community Med 2005;30:51-2.</a:t>
            </a:r>
          </a:p>
          <a:p>
            <a:r>
              <a:rPr lang="en-IN" sz="2000" dirty="0" err="1" smtClean="0"/>
              <a:t>Biswas</a:t>
            </a:r>
            <a:r>
              <a:rPr lang="en-IN" sz="2000" dirty="0" smtClean="0"/>
              <a:t> AB </a:t>
            </a:r>
            <a:r>
              <a:rPr lang="en-IN" sz="2000" i="1" dirty="0" smtClean="0"/>
              <a:t>et al., </a:t>
            </a:r>
            <a:r>
              <a:rPr lang="en-IN" sz="2000" i="1" dirty="0" err="1" smtClean="0"/>
              <a:t>Chakraburaty</a:t>
            </a:r>
            <a:r>
              <a:rPr lang="en-IN" sz="2000" i="1" dirty="0" smtClean="0"/>
              <a:t> I Das DK. IDD Among  </a:t>
            </a:r>
            <a:r>
              <a:rPr lang="en-IN" sz="2000" dirty="0" smtClean="0"/>
              <a:t>school children of </a:t>
            </a:r>
            <a:r>
              <a:rPr lang="en-IN" sz="2000" dirty="0" err="1" smtClean="0"/>
              <a:t>Malda</a:t>
            </a:r>
            <a:r>
              <a:rPr lang="en-IN" sz="2000" dirty="0" smtClean="0"/>
              <a:t>, West Bengal. J Health </a:t>
            </a:r>
            <a:r>
              <a:rPr lang="en-IN" sz="2000" dirty="0" err="1" smtClean="0"/>
              <a:t>PopulationNutrition</a:t>
            </a:r>
            <a:r>
              <a:rPr lang="en-IN" sz="2000" dirty="0" smtClean="0"/>
              <a:t> 2002;20(2):180-3.</a:t>
            </a: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Thank you! 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GANPATI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8578" y="1295400"/>
            <a:ext cx="7745872" cy="4572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371600" y="57150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Ganapati</a:t>
            </a:r>
            <a:r>
              <a:rPr lang="en-US" sz="4300" dirty="0" smtClean="0"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300" dirty="0" err="1" smtClean="0"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Bappa</a:t>
            </a:r>
            <a:r>
              <a:rPr lang="en-US" sz="4300" dirty="0" smtClean="0"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300" dirty="0" err="1" smtClean="0"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Moraya</a:t>
            </a:r>
            <a:r>
              <a:rPr lang="en-US" sz="4300" dirty="0" smtClean="0"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…</a:t>
            </a: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IN" sz="43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	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Iodine is an essential element for thyroid function, necessary for normal growth, development and functioning of the brain and body.</a:t>
            </a:r>
          </a:p>
          <a:p>
            <a:r>
              <a:rPr lang="en-US" dirty="0" smtClean="0"/>
              <a:t>Endemic goiter</a:t>
            </a:r>
          </a:p>
          <a:p>
            <a:r>
              <a:rPr lang="en-US" dirty="0" smtClean="0"/>
              <a:t>Mild brain dysfunction, irreversible intellectual impairment.</a:t>
            </a:r>
          </a:p>
          <a:p>
            <a:r>
              <a:rPr lang="en-US" dirty="0" smtClean="0"/>
              <a:t>Single most common cause of preventable mental retardation and brain damage in the world today.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assess the magnitude of Iodine  Deficiency disorder(IDD) in Jammu region.</a:t>
            </a:r>
          </a:p>
          <a:p>
            <a:r>
              <a:rPr lang="en-US" dirty="0" smtClean="0"/>
              <a:t>To assess the salt consumption pattern in the region.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area:- six districts in Jammu :</a:t>
            </a:r>
            <a:r>
              <a:rPr lang="en-US" dirty="0" err="1" smtClean="0"/>
              <a:t>region,Jammu</a:t>
            </a:r>
            <a:r>
              <a:rPr lang="en-US" dirty="0" smtClean="0"/>
              <a:t>, </a:t>
            </a:r>
            <a:r>
              <a:rPr lang="en-US" dirty="0" err="1" smtClean="0"/>
              <a:t>Udhampur</a:t>
            </a:r>
            <a:r>
              <a:rPr lang="en-US" dirty="0" smtClean="0"/>
              <a:t>, </a:t>
            </a:r>
            <a:r>
              <a:rPr lang="en-US" dirty="0" err="1" smtClean="0"/>
              <a:t>Kathua</a:t>
            </a:r>
            <a:r>
              <a:rPr lang="en-US" dirty="0" smtClean="0"/>
              <a:t>, </a:t>
            </a:r>
            <a:r>
              <a:rPr lang="en-US" dirty="0" err="1" smtClean="0"/>
              <a:t>Rajouri</a:t>
            </a:r>
            <a:r>
              <a:rPr lang="en-US" dirty="0" smtClean="0"/>
              <a:t>, </a:t>
            </a:r>
            <a:r>
              <a:rPr lang="en-US" dirty="0" err="1" smtClean="0"/>
              <a:t>Poonch</a:t>
            </a:r>
            <a:r>
              <a:rPr lang="en-US" dirty="0" smtClean="0"/>
              <a:t> and </a:t>
            </a:r>
            <a:r>
              <a:rPr lang="en-US" dirty="0" err="1" smtClean="0"/>
              <a:t>Doda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Study population:-</a:t>
            </a:r>
          </a:p>
          <a:p>
            <a:pPr>
              <a:buNone/>
            </a:pPr>
            <a:r>
              <a:rPr lang="en-US" dirty="0" smtClean="0"/>
              <a:t>	School children in age group of 6-12 yrs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Study type:- Cross- sectional.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size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sample size of 768 was estimated expecting goiter prevalence of 40% and accepted error of 5% using the formula</a:t>
            </a:r>
          </a:p>
          <a:p>
            <a:r>
              <a:rPr lang="en-US" dirty="0" smtClean="0"/>
              <a:t>Study population was selected using the WHO recommended EPI 30-cluster methodology.</a:t>
            </a:r>
          </a:p>
          <a:p>
            <a:r>
              <a:rPr lang="en-US" dirty="0" smtClean="0"/>
              <a:t>A multistage sampling procedure was  adopted to select the clusters( school)  for the study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size cont…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first stage, a frame of educational zones in each district was drawn.</a:t>
            </a:r>
          </a:p>
          <a:p>
            <a:r>
              <a:rPr lang="en-US" dirty="0" smtClean="0"/>
              <a:t>Using random numbers, five educational zones were selected from each six districts in the region.</a:t>
            </a:r>
          </a:p>
          <a:p>
            <a:r>
              <a:rPr lang="en-US" dirty="0" smtClean="0"/>
              <a:t>Thus, a total of 30 educational zones were selected.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size cont…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 ,using population proportion to size method, 30 schools(clusters), one from each educational zone, were selected as final sampling unit.</a:t>
            </a:r>
          </a:p>
          <a:p>
            <a:r>
              <a:rPr lang="en-US" dirty="0" smtClean="0"/>
              <a:t>A total of 30 students 15Boys &amp; 15 Girls)</a:t>
            </a:r>
          </a:p>
          <a:p>
            <a:pPr>
              <a:buNone/>
            </a:pPr>
            <a:r>
              <a:rPr lang="en-US" dirty="0" smtClean="0"/>
              <a:t>	from each school were studied after being selected by systematic random sampling.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&amp; Method cont..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8077200" cy="5410200"/>
          </a:xfrm>
        </p:spPr>
        <p:txBody>
          <a:bodyPr/>
          <a:lstStyle/>
          <a:p>
            <a:r>
              <a:rPr lang="en-US" dirty="0" smtClean="0"/>
              <a:t>A selected children were examined for thyroid enlargement, as recommended by ICMR bulletin 1986.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Thyroid enlargement i.e. goiter was graded as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G0-No enlargement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G1-A Palpable enlargement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G2-A visible and palpable enlargement</a:t>
            </a:r>
            <a:endParaRPr lang="en-IN" b="1" dirty="0"/>
          </a:p>
        </p:txBody>
      </p:sp>
      <p:pic>
        <p:nvPicPr>
          <p:cNvPr id="3076" name="Picture 4" descr="http://t1.gstatic.com/images?q=tbn:ANd9GcS-XVXcA3jHtobDUpgS5i2zJZRnDoFIoIMekHxo-NcKwzW0UHE&amp;t=1&amp;usg=__dkWnGxf-CWncZocUcGeoZRHc3fA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5181600"/>
            <a:ext cx="17526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695</TotalTime>
  <Words>1569</Words>
  <Application>Microsoft Office PowerPoint</Application>
  <PresentationFormat>On-screen Show (4:3)</PresentationFormat>
  <Paragraphs>308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Study on Prevalence of Iodine Deficiency Disorder and Salt Consumption Patterns in Jammu Region </vt:lpstr>
      <vt:lpstr>Learning Objectives</vt:lpstr>
      <vt:lpstr>Introduction  </vt:lpstr>
      <vt:lpstr>Objectives</vt:lpstr>
      <vt:lpstr>Materials and Methods</vt:lpstr>
      <vt:lpstr>Sample size</vt:lpstr>
      <vt:lpstr>Sample size cont…</vt:lpstr>
      <vt:lpstr>Sample size cont…</vt:lpstr>
      <vt:lpstr>Material &amp; Method cont..</vt:lpstr>
      <vt:lpstr>Slide 10</vt:lpstr>
      <vt:lpstr>Salt sample analyzed for Iodine Content </vt:lpstr>
      <vt:lpstr>Results </vt:lpstr>
      <vt:lpstr>Prevalence of Goiter across various districts in Jammu region</vt:lpstr>
      <vt:lpstr>Prevalence of goiter according to sex and age group</vt:lpstr>
      <vt:lpstr>Urine analysis results:-</vt:lpstr>
      <vt:lpstr>Salt analysis:-</vt:lpstr>
      <vt:lpstr>Discussion:</vt:lpstr>
      <vt:lpstr>Goiter prevalence by sex:</vt:lpstr>
      <vt:lpstr>Goiter prevalence by age:</vt:lpstr>
      <vt:lpstr>Discussion:</vt:lpstr>
      <vt:lpstr>Conclusion :</vt:lpstr>
      <vt:lpstr>References:</vt:lpstr>
      <vt:lpstr>Thank you!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on Prevalence of Iodine Deficiency Disorder and Salt Consumption Patterns in Jammu Region </dc:title>
  <dc:creator>Dr.Ramesh</dc:creator>
  <cp:lastModifiedBy>Dr.Ramesh</cp:lastModifiedBy>
  <cp:revision>119</cp:revision>
  <dcterms:created xsi:type="dcterms:W3CDTF">2006-08-16T00:00:00Z</dcterms:created>
  <dcterms:modified xsi:type="dcterms:W3CDTF">2010-09-14T10:45:33Z</dcterms:modified>
</cp:coreProperties>
</file>